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4" r:id="rId1"/>
  </p:sldMasterIdLst>
  <p:notesMasterIdLst>
    <p:notesMasterId r:id="rId26"/>
  </p:notesMasterIdLst>
  <p:sldIdLst>
    <p:sldId id="267" r:id="rId2"/>
    <p:sldId id="303" r:id="rId3"/>
    <p:sldId id="304" r:id="rId4"/>
    <p:sldId id="305" r:id="rId5"/>
    <p:sldId id="307" r:id="rId6"/>
    <p:sldId id="306" r:id="rId7"/>
    <p:sldId id="313" r:id="rId8"/>
    <p:sldId id="310" r:id="rId9"/>
    <p:sldId id="309" r:id="rId10"/>
    <p:sldId id="308" r:id="rId11"/>
    <p:sldId id="314" r:id="rId12"/>
    <p:sldId id="315" r:id="rId13"/>
    <p:sldId id="312" r:id="rId14"/>
    <p:sldId id="316" r:id="rId15"/>
    <p:sldId id="322" r:id="rId16"/>
    <p:sldId id="323" r:id="rId17"/>
    <p:sldId id="324" r:id="rId18"/>
    <p:sldId id="325" r:id="rId19"/>
    <p:sldId id="327" r:id="rId20"/>
    <p:sldId id="326" r:id="rId21"/>
    <p:sldId id="320" r:id="rId22"/>
    <p:sldId id="318" r:id="rId23"/>
    <p:sldId id="321" r:id="rId24"/>
    <p:sldId id="284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6D3"/>
    <a:srgbClr val="F3FDFE"/>
    <a:srgbClr val="FF7575"/>
    <a:srgbClr val="575756"/>
    <a:srgbClr val="6B6B6B"/>
    <a:srgbClr val="1976D2"/>
    <a:srgbClr val="33CC33"/>
    <a:srgbClr val="F1F4F9"/>
    <a:srgbClr val="B2B3B3"/>
    <a:srgbClr val="116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74545" autoAdjust="0"/>
  </p:normalViewPr>
  <p:slideViewPr>
    <p:cSldViewPr snapToGrid="0">
      <p:cViewPr varScale="1">
        <p:scale>
          <a:sx n="58" d="100"/>
          <a:sy n="58" d="100"/>
        </p:scale>
        <p:origin x="237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AA2EF-E4D3-4A59-A7A9-60577796014D}" type="datetimeFigureOut">
              <a:rPr lang="ru-RU" smtClean="0"/>
              <a:t>07.09.2020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E1BC3-8956-4108-A2DF-9E166E5FFD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53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 уважаемые члены Государственной аттестационной комиссии! Вашему вниманию предлагается дипломная работа на тему: </a:t>
            </a:r>
            <a:r>
              <a:rPr lang="ru-RU" sz="1200" dirty="0"/>
              <a:t>обеспечение безопасности систем "умный дом" с использованием компьютерного зрения и свёрточной нейронной сети.</a:t>
            </a:r>
          </a:p>
          <a:p>
            <a:endParaRPr lang="ru-RU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Автор </a:t>
            </a:r>
            <a:r>
              <a:rPr lang="ru-RU" dirty="0"/>
              <a:t>Васильев Гордей Владимирович.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Руководитель: </a:t>
            </a:r>
            <a:r>
              <a:rPr lang="ru-RU" dirty="0" err="1"/>
              <a:t>Лошманов</a:t>
            </a:r>
            <a:r>
              <a:rPr lang="ru-RU" dirty="0"/>
              <a:t> Антон Юрьевич.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70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определения личности нужно чтоб на против камеры стояло не больше одного человека. Система не начинает работать, если видит несколько лиц.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717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того чтобы ПО начало распознавать личность, нужно несколько раз моргнуть. Также ПО определяет наличие на лице маски.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723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обучение нейросети в ПО можно запустить соответствующею программу, которая создаст фотографии для обучающей выборке.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755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представлена демонстрация ПО с использованием макета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Для запуска программы нужно вести соотвествующую команду в консоль.</a:t>
            </a:r>
            <a:endParaRPr lang="en-US" dirty="0"/>
          </a:p>
          <a:p>
            <a:endParaRPr lang="ru-RU" dirty="0"/>
          </a:p>
          <a:p>
            <a:r>
              <a:rPr lang="ru-RU" dirty="0"/>
              <a:t>Чтоб нейросеть начала распозновать, нужно два раза моргнуть, так программ определит, что перед камерой не фотография.</a:t>
            </a:r>
            <a:endParaRPr lang="en-US" dirty="0"/>
          </a:p>
          <a:p>
            <a:endParaRPr lang="ru-RU" dirty="0"/>
          </a:p>
          <a:p>
            <a:r>
              <a:rPr lang="ru-RU" dirty="0"/>
              <a:t>После чего программа определит личность. </a:t>
            </a:r>
          </a:p>
          <a:p>
            <a:endParaRPr lang="ru-RU" dirty="0"/>
          </a:p>
          <a:p>
            <a:r>
              <a:rPr lang="ru-RU" dirty="0"/>
              <a:t>И </a:t>
            </a:r>
            <a:r>
              <a:rPr lang="ru-RU"/>
              <a:t>откроет дверь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129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Общие затры на иследование и создание ПО составляют 222 518 рублей.</a:t>
            </a:r>
          </a:p>
          <a:p>
            <a:endParaRPr lang="ru-RU" dirty="0"/>
          </a:p>
          <a:p>
            <a:r>
              <a:rPr lang="ru-RU" dirty="0"/>
              <a:t>Установленая условная стоимость ПО составляет 50 000 рублей.</a:t>
            </a:r>
          </a:p>
          <a:p>
            <a:endParaRPr lang="ru-RU" dirty="0"/>
          </a:p>
          <a:p>
            <a:r>
              <a:rPr lang="ru-RU" dirty="0"/>
              <a:t>Таким образом окупаймость проделаной работы наступает после пятой продажи.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16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Преимущество данного аналога является аппаратное устройство.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430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Преимущество данного аналога является аппаратное устройство и цина.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651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Недостатки данного программного обеспечения:</a:t>
            </a:r>
          </a:p>
          <a:p>
            <a:endParaRPr lang="ru-RU" dirty="0"/>
          </a:p>
          <a:p>
            <a:r>
              <a:rPr lang="ru-RU" dirty="0"/>
              <a:t>ограничение по количеству лиц.</a:t>
            </a:r>
          </a:p>
          <a:p>
            <a:endParaRPr lang="ru-RU" dirty="0"/>
          </a:p>
          <a:p>
            <a:r>
              <a:rPr lang="ru-RU" dirty="0"/>
              <a:t>Сложная Установка.</a:t>
            </a:r>
          </a:p>
          <a:p>
            <a:endParaRPr lang="ru-RU" dirty="0"/>
          </a:p>
          <a:p>
            <a:r>
              <a:rPr lang="ru-RU" dirty="0"/>
              <a:t>Требуется много оборудования.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53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Недостаток ограничение по количеству лиц.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440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скриншот с видео, на котором разблокировали </a:t>
            </a:r>
            <a:r>
              <a:rPr lang="en-US" dirty="0"/>
              <a:t>iPhone 10 </a:t>
            </a:r>
            <a:r>
              <a:rPr lang="ru-RU" dirty="0"/>
              <a:t>с помощью маски.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70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Актуальность.</a:t>
            </a:r>
          </a:p>
          <a:p>
            <a:r>
              <a:rPr lang="ru-RU" sz="1200" dirty="0"/>
              <a:t>Нейросети всё больше применяются в различных областях.</a:t>
            </a:r>
            <a:endParaRPr lang="en-US" sz="1200" dirty="0"/>
          </a:p>
          <a:p>
            <a:endParaRPr lang="ru-RU" sz="1200" dirty="0"/>
          </a:p>
          <a:p>
            <a:r>
              <a:rPr lang="ru-RU" sz="1200" dirty="0"/>
              <a:t>Автоматизация контроля физического доступа.</a:t>
            </a:r>
            <a:endParaRPr lang="en-US" sz="1200" dirty="0"/>
          </a:p>
          <a:p>
            <a:endParaRPr lang="ru-RU" sz="1200" dirty="0"/>
          </a:p>
          <a:p>
            <a:r>
              <a:rPr lang="ru-RU" sz="1200" dirty="0"/>
              <a:t>Обеспечить безопасность информации или собственности.</a:t>
            </a:r>
            <a:endParaRPr lang="en-US" sz="1200" dirty="0"/>
          </a:p>
          <a:p>
            <a:endParaRPr lang="ru-RU" sz="1200" dirty="0"/>
          </a:p>
          <a:p>
            <a:r>
              <a:rPr lang="ru-RU" sz="1200" dirty="0"/>
              <a:t>Уменьшить затраты.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641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живую к сожалению не было возможности испытать аналоги.</a:t>
            </a:r>
          </a:p>
          <a:p>
            <a:endParaRPr lang="ru-RU" dirty="0"/>
          </a:p>
          <a:p>
            <a:r>
              <a:rPr lang="ru-RU" dirty="0"/>
              <a:t>Общие недостатки аналогов:</a:t>
            </a:r>
          </a:p>
          <a:p>
            <a:endParaRPr lang="ru-RU" dirty="0"/>
          </a:p>
          <a:p>
            <a:r>
              <a:rPr lang="ru-RU" dirty="0"/>
              <a:t>Возможно распознают по фотографии.</a:t>
            </a:r>
          </a:p>
          <a:p>
            <a:endParaRPr lang="ru-RU" dirty="0"/>
          </a:p>
          <a:p>
            <a:r>
              <a:rPr lang="ru-RU" dirty="0"/>
              <a:t>Неизвестно, что будет, если напротив камеры будут несколько людей.</a:t>
            </a:r>
          </a:p>
          <a:p>
            <a:endParaRPr lang="ru-RU" dirty="0"/>
          </a:p>
          <a:p>
            <a:r>
              <a:rPr lang="ru-RU" dirty="0"/>
              <a:t>Цена от 50 000 до 320 000.</a:t>
            </a:r>
          </a:p>
          <a:p>
            <a:endParaRPr lang="ru-RU" dirty="0"/>
          </a:p>
          <a:p>
            <a:r>
              <a:rPr lang="ru-RU" dirty="0"/>
              <a:t>Преимущества ПО:</a:t>
            </a:r>
          </a:p>
          <a:p>
            <a:endParaRPr lang="ru-RU" dirty="0"/>
          </a:p>
          <a:p>
            <a:r>
              <a:rPr lang="ru-RU" dirty="0"/>
              <a:t>Защита от фотографий.</a:t>
            </a:r>
          </a:p>
          <a:p>
            <a:endParaRPr lang="ru-RU" dirty="0"/>
          </a:p>
          <a:p>
            <a:r>
              <a:rPr lang="ru-RU" dirty="0"/>
              <a:t>Определения наличия маски на лице.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2862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ходе дипломной работы был провиден анализ нейросетей.</a:t>
            </a:r>
          </a:p>
          <a:p>
            <a:endParaRPr lang="ru-RU" dirty="0"/>
          </a:p>
          <a:p>
            <a:r>
              <a:rPr lang="ru-RU" dirty="0"/>
              <a:t>Проблемы информационой безопасности на физческом уровне и распознование фотографий сверточной нейросетью были решины.</a:t>
            </a:r>
          </a:p>
          <a:p>
            <a:endParaRPr lang="ru-RU" dirty="0"/>
          </a:p>
          <a:p>
            <a:r>
              <a:rPr lang="ru-RU" dirty="0"/>
              <a:t>создано ПО, которое повыщает уровень информационной безопасности (подробно). 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Посчитана окупаймость.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303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Входе диплоной работы были написаны две статьи.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Статья «</a:t>
            </a:r>
            <a:r>
              <a:rPr lang="ru-RU" sz="1200" dirty="0"/>
              <a:t>Обеспечение безопасности систем «умного дома» на основе искуссвенного интеллекта».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статья </a:t>
            </a:r>
            <a:r>
              <a:rPr lang="ru-RU" sz="1200" dirty="0"/>
              <a:t>«Оперделение жизни» с помощью машиного зрения.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Обе статьи будут проиндексированы в РИНЦ.</a:t>
            </a:r>
            <a:endParaRPr lang="en-US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569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Тажке в ходе работы были зарегестрированы программы для ЭВМ.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320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Спасибо за внимание.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014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 – разработать ПО, которое будет контролировать физический доступ к информации или собственности.</a:t>
            </a:r>
          </a:p>
          <a:p>
            <a:pPr marL="0" indent="0">
              <a:buNone/>
            </a:pPr>
            <a:r>
              <a:rPr lang="ru-RU" sz="2400" dirty="0"/>
              <a:t>Задачи работы: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/>
              <a:t>Определить проблемы.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Предложить авторское программное обеспечение.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dirty="0"/>
              <a:t>Выполнить экономический расчёт.</a:t>
            </a:r>
            <a:endParaRPr lang="en-US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697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Нейросеть – математическая модель, а также её программное или аппаратное воплощение, построенная по принципу организации и функционирования биологических нейронных сетей.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29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данном примере изображена часть нейронной сети, где буквами I(ай) обозначены входные нейроны, буквой H – скрытый нейрон, а буквой w – веса. Из формулы видно, что входная информация – это сумма всех входных данных, умноженных на соответствующие им веса.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180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Выявленные проблемы, которые были решены в дипломной работе.</a:t>
            </a:r>
            <a:endParaRPr lang="en-US" dirty="0"/>
          </a:p>
          <a:p>
            <a:endParaRPr lang="ru-RU" dirty="0"/>
          </a:p>
          <a:p>
            <a:r>
              <a:rPr lang="ru-RU" dirty="0"/>
              <a:t>Угроза доступа к информации или собственности.</a:t>
            </a:r>
            <a:endParaRPr lang="en-US" dirty="0"/>
          </a:p>
          <a:p>
            <a:endParaRPr lang="ru-RU" dirty="0"/>
          </a:p>
          <a:p>
            <a:r>
              <a:rPr lang="ru-RU" dirty="0"/>
              <a:t>Многослойны персептрон проигрывает в распознаваний изображений.</a:t>
            </a:r>
            <a:endParaRPr lang="en-US" dirty="0"/>
          </a:p>
          <a:p>
            <a:endParaRPr lang="ru-RU" dirty="0"/>
          </a:p>
          <a:p>
            <a:r>
              <a:rPr lang="ru-RU" dirty="0"/>
              <a:t>Сверточная нейросеть распознает личность по фотографии.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212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слайде представлена уязвимость системы. Для ее решение было применено компьютерное зрение.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630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Сверточная нейросеть определяет к какому классу относится изображение лица, если фотография далеко от всех классов, то она помечается, как «</a:t>
            </a:r>
            <a:r>
              <a:rPr lang="ru-RU"/>
              <a:t>неизвестный»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помощью библиотеки </a:t>
            </a:r>
            <a:r>
              <a:rPr lang="en-US" dirty="0" err="1"/>
              <a:t>Dlib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находим и описываем глаза точками, после чего высчитывается расстояние между этими точками. Если глаз закрыт, то расстояние стремится к 0.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1BC3-8956-4108-A2DF-9E166E5FFD1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61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845579"/>
            <a:ext cx="9144000" cy="873492"/>
          </a:xfrm>
        </p:spPr>
        <p:txBody>
          <a:bodyPr anchor="b">
            <a:normAutofit/>
          </a:bodyPr>
          <a:lstStyle>
            <a:lvl1pPr algn="ctr">
              <a:defRPr sz="3600" b="1" baseline="0">
                <a:solidFill>
                  <a:srgbClr val="1976D2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ТЕМА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893429"/>
            <a:ext cx="9144000" cy="50749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490174" y="0"/>
            <a:ext cx="5434885" cy="1056069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>
          <a:xfrm>
            <a:off x="398463" y="1609725"/>
            <a:ext cx="8423275" cy="4275138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4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474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рисунок_подрисуночн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490174" y="0"/>
            <a:ext cx="5486401" cy="1056069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3"/>
          </p:nvPr>
        </p:nvSpPr>
        <p:spPr>
          <a:xfrm>
            <a:off x="488950" y="1506538"/>
            <a:ext cx="8153400" cy="3760787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50" y="5395913"/>
            <a:ext cx="8153400" cy="579437"/>
          </a:xfrm>
        </p:spPr>
        <p:txBody>
          <a:bodyPr anchor="ctr"/>
          <a:lstStyle>
            <a:lvl4pPr marL="0" indent="0" algn="ctr">
              <a:spcBef>
                <a:spcPts val="0"/>
              </a:spcBef>
              <a:buFontTx/>
              <a:buNone/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</a:lstStyle>
          <a:p>
            <a:pPr lvl="3"/>
            <a:r>
              <a:rPr lang="ru-RU" dirty="0"/>
              <a:t>Подрисуночная надпись</a:t>
            </a:r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15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74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диаграмма_название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490174" y="0"/>
            <a:ext cx="5447764" cy="1068947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373063" y="1519237"/>
            <a:ext cx="8385175" cy="3748221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373063" y="5395913"/>
            <a:ext cx="8385175" cy="579437"/>
          </a:xfrm>
        </p:spPr>
        <p:txBody>
          <a:bodyPr anchor="ctr"/>
          <a:lstStyle>
            <a:lvl4pPr marL="0" indent="0" algn="ctr">
              <a:spcBef>
                <a:spcPts val="0"/>
              </a:spcBef>
              <a:buFontTx/>
              <a:buNone/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</a:lstStyle>
          <a:p>
            <a:pPr lvl="3"/>
            <a:r>
              <a:rPr lang="ru-RU" dirty="0"/>
              <a:t>Название диаграммы</a:t>
            </a:r>
          </a:p>
        </p:txBody>
      </p:sp>
      <p:sp>
        <p:nvSpPr>
          <p:cNvPr id="9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796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таблица_название 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477295" y="0"/>
            <a:ext cx="5447763" cy="1043189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" name="Таблица 6"/>
          <p:cNvSpPr>
            <a:spLocks noGrp="1"/>
          </p:cNvSpPr>
          <p:nvPr>
            <p:ph type="tbl" sz="quarter" idx="10"/>
          </p:nvPr>
        </p:nvSpPr>
        <p:spPr>
          <a:xfrm>
            <a:off x="269875" y="1479551"/>
            <a:ext cx="8655050" cy="3916362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269875" y="5395913"/>
            <a:ext cx="8655050" cy="579437"/>
          </a:xfrm>
        </p:spPr>
        <p:txBody>
          <a:bodyPr anchor="ctr"/>
          <a:lstStyle>
            <a:lvl4pPr marL="0" indent="0" algn="ctr">
              <a:spcBef>
                <a:spcPts val="0"/>
              </a:spcBef>
              <a:buFontTx/>
              <a:buNone/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</a:lstStyle>
          <a:p>
            <a:pPr lvl="3"/>
            <a:r>
              <a:rPr lang="ru-RU" dirty="0"/>
              <a:t>Название таблицы</a:t>
            </a:r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54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рисунок SmartArt_наз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580326" y="0"/>
            <a:ext cx="5293218" cy="1056069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" name="Рисунок SmartArt 6"/>
          <p:cNvSpPr>
            <a:spLocks noGrp="1"/>
          </p:cNvSpPr>
          <p:nvPr>
            <p:ph type="dgm" sz="quarter" idx="10"/>
          </p:nvPr>
        </p:nvSpPr>
        <p:spPr>
          <a:xfrm>
            <a:off x="257175" y="1506538"/>
            <a:ext cx="8616950" cy="3954462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4" hasCustomPrompt="1"/>
          </p:nvPr>
        </p:nvSpPr>
        <p:spPr>
          <a:xfrm>
            <a:off x="269875" y="5395913"/>
            <a:ext cx="8655050" cy="579437"/>
          </a:xfrm>
        </p:spPr>
        <p:txBody>
          <a:bodyPr anchor="ctr"/>
          <a:lstStyle>
            <a:lvl4pPr marL="0" indent="0" algn="ctr">
              <a:spcBef>
                <a:spcPts val="0"/>
              </a:spcBef>
              <a:buFontTx/>
              <a:buNone/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</a:lstStyle>
          <a:p>
            <a:pPr lvl="3"/>
            <a:r>
              <a:rPr lang="ru-RU" dirty="0"/>
              <a:t>Название рисунка </a:t>
            </a:r>
            <a:r>
              <a:rPr lang="en-US" dirty="0"/>
              <a:t>SmartArt</a:t>
            </a:r>
            <a:endParaRPr lang="ru-RU" dirty="0"/>
          </a:p>
        </p:txBody>
      </p:sp>
      <p:sp>
        <p:nvSpPr>
          <p:cNvPr id="9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19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клип мультимеди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528810" y="0"/>
            <a:ext cx="5331855" cy="1056069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" name="Мультимедиа 6"/>
          <p:cNvSpPr>
            <a:spLocks noGrp="1"/>
          </p:cNvSpPr>
          <p:nvPr>
            <p:ph type="media" sz="quarter" idx="13"/>
          </p:nvPr>
        </p:nvSpPr>
        <p:spPr>
          <a:xfrm>
            <a:off x="1" y="1249252"/>
            <a:ext cx="9144000" cy="4932474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4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9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изображение из интерне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528810" y="0"/>
            <a:ext cx="5370491" cy="1056069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" name="Место для изображения из Интернета 6"/>
          <p:cNvSpPr>
            <a:spLocks noGrp="1"/>
          </p:cNvSpPr>
          <p:nvPr>
            <p:ph type="clipArt" sz="quarter" idx="13"/>
          </p:nvPr>
        </p:nvSpPr>
        <p:spPr>
          <a:xfrm>
            <a:off x="296863" y="1468439"/>
            <a:ext cx="8499475" cy="4507358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4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9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6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1403795"/>
            <a:ext cx="2949178" cy="1197735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rgbClr val="1976D2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0" y="1403796"/>
            <a:ext cx="4896001" cy="4610637"/>
          </a:xfrm>
        </p:spPr>
        <p:txBody>
          <a:bodyPr/>
          <a:lstStyle>
            <a:lvl1pPr>
              <a:defRPr sz="3200"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>
              <a:defRPr sz="2800">
                <a:solidFill>
                  <a:srgbClr val="575756"/>
                </a:solidFill>
                <a:latin typeface="Calibri" panose="020F0502020204030204" pitchFamily="34" charset="0"/>
              </a:defRPr>
            </a:lvl2pPr>
            <a:lvl3pPr>
              <a:defRPr sz="2400">
                <a:solidFill>
                  <a:srgbClr val="575756"/>
                </a:solidFill>
                <a:latin typeface="Calibri" panose="020F0502020204030204" pitchFamily="34" charset="0"/>
              </a:defRPr>
            </a:lvl3pPr>
            <a:lvl4pPr>
              <a:defRPr sz="2000">
                <a:solidFill>
                  <a:srgbClr val="575756"/>
                </a:solidFill>
                <a:latin typeface="Calibri" panose="020F0502020204030204" pitchFamily="34" charset="0"/>
              </a:defRPr>
            </a:lvl4pPr>
            <a:lvl5pPr>
              <a:defRPr sz="2000">
                <a:solidFill>
                  <a:srgbClr val="575756"/>
                </a:solidFill>
                <a:latin typeface="Calibri" panose="020F0502020204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601531"/>
            <a:ext cx="2949178" cy="3412901"/>
          </a:xfrm>
        </p:spPr>
        <p:txBody>
          <a:bodyPr/>
          <a:lstStyle>
            <a:lvl1pPr marL="0" indent="0">
              <a:buNone/>
              <a:defRPr sz="1600"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0"/>
            <a:ext cx="5119688" cy="109061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ЗАГОЛОВОК СЛАЙДА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45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1403796"/>
            <a:ext cx="2949178" cy="850007"/>
          </a:xfrm>
        </p:spPr>
        <p:txBody>
          <a:bodyPr anchor="b">
            <a:noAutofit/>
          </a:bodyPr>
          <a:lstStyle>
            <a:lvl1pPr>
              <a:defRPr sz="2400" b="1">
                <a:solidFill>
                  <a:srgbClr val="1976D2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1403797"/>
            <a:ext cx="4844485" cy="4662152"/>
          </a:xfrm>
        </p:spPr>
        <p:txBody>
          <a:bodyPr anchor="t"/>
          <a:lstStyle>
            <a:lvl1pPr marL="0" indent="0">
              <a:buNone/>
              <a:defRPr sz="3200"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253803"/>
            <a:ext cx="2949178" cy="3812145"/>
          </a:xfrm>
        </p:spPr>
        <p:txBody>
          <a:bodyPr/>
          <a:lstStyle>
            <a:lvl1pPr marL="0" indent="0">
              <a:buNone/>
              <a:defRPr sz="1600"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  <p:sp>
        <p:nvSpPr>
          <p:cNvPr id="12" name="Текст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0"/>
            <a:ext cx="5119688" cy="109061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ЗАГОЛОВОК СЛАЙДА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132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4237148" y="1687428"/>
            <a:ext cx="4221051" cy="13777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rgbClr val="1976D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23972" y="3770961"/>
            <a:ext cx="5911403" cy="507498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Номер раздела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657600" y="2171073"/>
            <a:ext cx="5486400" cy="1006476"/>
          </a:xfrm>
        </p:spPr>
        <p:txBody>
          <a:bodyPr anchor="b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sp>
        <p:nvSpPr>
          <p:cNvPr id="31" name="Рисунок 30"/>
          <p:cNvSpPr>
            <a:spLocks noGrp="1"/>
          </p:cNvSpPr>
          <p:nvPr>
            <p:ph type="pic" sz="quarter" idx="10"/>
          </p:nvPr>
        </p:nvSpPr>
        <p:spPr>
          <a:xfrm>
            <a:off x="4821" y="1249234"/>
            <a:ext cx="4298731" cy="49502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 w 10000"/>
              <a:gd name="connsiteY1" fmla="*/ 27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27"/>
              <a:gd name="connsiteX1" fmla="*/ 13 w 10000"/>
              <a:gd name="connsiteY1" fmla="*/ 27 h 10027"/>
              <a:gd name="connsiteX2" fmla="*/ 10000 w 10000"/>
              <a:gd name="connsiteY2" fmla="*/ 0 h 10027"/>
              <a:gd name="connsiteX3" fmla="*/ 4122 w 10000"/>
              <a:gd name="connsiteY3" fmla="*/ 10027 h 10027"/>
              <a:gd name="connsiteX4" fmla="*/ 0 w 10000"/>
              <a:gd name="connsiteY4" fmla="*/ 10000 h 10027"/>
              <a:gd name="connsiteX0" fmla="*/ 20 w 9988"/>
              <a:gd name="connsiteY0" fmla="*/ 10055 h 10055"/>
              <a:gd name="connsiteX1" fmla="*/ 1 w 9988"/>
              <a:gd name="connsiteY1" fmla="*/ 27 h 10055"/>
              <a:gd name="connsiteX2" fmla="*/ 9988 w 9988"/>
              <a:gd name="connsiteY2" fmla="*/ 0 h 10055"/>
              <a:gd name="connsiteX3" fmla="*/ 4110 w 9988"/>
              <a:gd name="connsiteY3" fmla="*/ 10027 h 10055"/>
              <a:gd name="connsiteX4" fmla="*/ 20 w 9988"/>
              <a:gd name="connsiteY4" fmla="*/ 10055 h 10055"/>
              <a:gd name="connsiteX0" fmla="*/ 20 w 10000"/>
              <a:gd name="connsiteY0" fmla="*/ 10027 h 10027"/>
              <a:gd name="connsiteX1" fmla="*/ 1 w 10000"/>
              <a:gd name="connsiteY1" fmla="*/ 0 h 10027"/>
              <a:gd name="connsiteX2" fmla="*/ 10000 w 10000"/>
              <a:gd name="connsiteY2" fmla="*/ 27 h 10027"/>
              <a:gd name="connsiteX3" fmla="*/ 4115 w 10000"/>
              <a:gd name="connsiteY3" fmla="*/ 9999 h 10027"/>
              <a:gd name="connsiteX4" fmla="*/ 20 w 10000"/>
              <a:gd name="connsiteY4" fmla="*/ 10027 h 10027"/>
              <a:gd name="connsiteX0" fmla="*/ 20 w 10000"/>
              <a:gd name="connsiteY0" fmla="*/ 10027 h 10027"/>
              <a:gd name="connsiteX1" fmla="*/ 1 w 10000"/>
              <a:gd name="connsiteY1" fmla="*/ 0 h 10027"/>
              <a:gd name="connsiteX2" fmla="*/ 10000 w 10000"/>
              <a:gd name="connsiteY2" fmla="*/ 27 h 10027"/>
              <a:gd name="connsiteX3" fmla="*/ 5759 w 10000"/>
              <a:gd name="connsiteY3" fmla="*/ 10016 h 10027"/>
              <a:gd name="connsiteX4" fmla="*/ 20 w 10000"/>
              <a:gd name="connsiteY4" fmla="*/ 10027 h 10027"/>
              <a:gd name="connsiteX0" fmla="*/ 20 w 9809"/>
              <a:gd name="connsiteY0" fmla="*/ 10027 h 10027"/>
              <a:gd name="connsiteX1" fmla="*/ 1 w 9809"/>
              <a:gd name="connsiteY1" fmla="*/ 0 h 10027"/>
              <a:gd name="connsiteX2" fmla="*/ 9809 w 9809"/>
              <a:gd name="connsiteY2" fmla="*/ 10 h 10027"/>
              <a:gd name="connsiteX3" fmla="*/ 5759 w 9809"/>
              <a:gd name="connsiteY3" fmla="*/ 10016 h 10027"/>
              <a:gd name="connsiteX4" fmla="*/ 20 w 9809"/>
              <a:gd name="connsiteY4" fmla="*/ 10027 h 1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9" h="10027">
                <a:moveTo>
                  <a:pt x="20" y="10027"/>
                </a:moveTo>
                <a:cubicBezTo>
                  <a:pt x="24" y="6721"/>
                  <a:pt x="-3" y="3306"/>
                  <a:pt x="1" y="0"/>
                </a:cubicBezTo>
                <a:lnTo>
                  <a:pt x="9809" y="10"/>
                </a:lnTo>
                <a:lnTo>
                  <a:pt x="5759" y="10016"/>
                </a:lnTo>
                <a:lnTo>
                  <a:pt x="20" y="10027"/>
                </a:lnTo>
                <a:close/>
              </a:path>
            </a:pathLst>
          </a:custGeo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415074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693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3053" y="1"/>
            <a:ext cx="5437299" cy="1056068"/>
          </a:xfrm>
        </p:spPr>
        <p:txBody>
          <a:bodyPr>
            <a:normAutofit/>
          </a:bodyPr>
          <a:lstStyle>
            <a:lvl1pPr algn="r"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</a:t>
            </a:r>
            <a:r>
              <a:rPr lang="en-US" dirty="0"/>
              <a:t>ОК СЛАЙДА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9708" y="1580926"/>
            <a:ext cx="8322167" cy="4351338"/>
          </a:xfrm>
        </p:spPr>
        <p:txBody>
          <a:bodyPr vert="eaVert"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848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543675" y="1416675"/>
            <a:ext cx="1971675" cy="4760287"/>
          </a:xfrm>
        </p:spPr>
        <p:txBody>
          <a:bodyPr vert="eaVert">
            <a:normAutofit/>
          </a:bodyPr>
          <a:lstStyle>
            <a:lvl1pPr>
              <a:defRPr sz="2400" b="1">
                <a:solidFill>
                  <a:srgbClr val="1976D2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416675"/>
            <a:ext cx="5800725" cy="4760288"/>
          </a:xfrm>
        </p:spPr>
        <p:txBody>
          <a:bodyPr vert="eaVert"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9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0"/>
            <a:ext cx="5119688" cy="109061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ЗАГОЛОВОК СЛАЙДА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5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3"/>
          <p:cNvSpPr>
            <a:spLocks noGrp="1"/>
          </p:cNvSpPr>
          <p:nvPr>
            <p:ph type="title" hasCustomPrompt="1"/>
          </p:nvPr>
        </p:nvSpPr>
        <p:spPr>
          <a:xfrm>
            <a:off x="3582100" y="0"/>
            <a:ext cx="5278566" cy="1057013"/>
          </a:xfrm>
        </p:spPr>
        <p:txBody>
          <a:bodyPr>
            <a:noAutofit/>
          </a:bodyPr>
          <a:lstStyle>
            <a:lvl1pPr algn="r"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864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1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под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243062" y="545431"/>
            <a:ext cx="5733514" cy="1325563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ПОДРАЗДЕЛА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>
          <a:xfrm>
            <a:off x="628650" y="2254250"/>
            <a:ext cx="8348663" cy="3489325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4"/>
          </p:nvPr>
        </p:nvSpPr>
        <p:spPr>
          <a:xfrm>
            <a:off x="216541" y="6415074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77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685925"/>
            <a:ext cx="3951112" cy="34401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Маркированный список</a:t>
            </a:r>
          </a:p>
          <a:p>
            <a:pPr lvl="1"/>
            <a:r>
              <a:rPr lang="ru-RU" dirty="0"/>
              <a:t>Маркированный список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Маркированный список</a:t>
            </a:r>
          </a:p>
          <a:p>
            <a:pPr lvl="4"/>
            <a:r>
              <a:rPr lang="ru-RU" dirty="0"/>
              <a:t>Маркированный список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4681684" y="1686610"/>
            <a:ext cx="4010025" cy="3430587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ru-RU" dirty="0"/>
              <a:t>Нумерованный список</a:t>
            </a:r>
          </a:p>
          <a:p>
            <a:pPr lvl="1"/>
            <a:r>
              <a:rPr lang="ru-RU" dirty="0"/>
              <a:t>Нумерованный список</a:t>
            </a:r>
          </a:p>
          <a:p>
            <a:pPr lvl="2"/>
            <a:r>
              <a:rPr lang="ru-RU" dirty="0"/>
              <a:t>Нумерованный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Нумерованный список</a:t>
            </a:r>
          </a:p>
        </p:txBody>
      </p:sp>
      <p:sp>
        <p:nvSpPr>
          <p:cNvPr id="6" name="Заголовок 13"/>
          <p:cNvSpPr>
            <a:spLocks noGrp="1"/>
          </p:cNvSpPr>
          <p:nvPr>
            <p:ph type="title" hasCustomPrompt="1"/>
          </p:nvPr>
        </p:nvSpPr>
        <p:spPr>
          <a:xfrm>
            <a:off x="3582100" y="0"/>
            <a:ext cx="5278566" cy="1057013"/>
          </a:xfrm>
        </p:spPr>
        <p:txBody>
          <a:bodyPr>
            <a:noAutofit/>
          </a:bodyPr>
          <a:lstStyle>
            <a:lvl1pPr algn="r"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67293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3"/>
          <p:cNvSpPr>
            <a:spLocks noGrp="1"/>
          </p:cNvSpPr>
          <p:nvPr>
            <p:ph type="title" hasCustomPrompt="1"/>
          </p:nvPr>
        </p:nvSpPr>
        <p:spPr>
          <a:xfrm>
            <a:off x="3582100" y="0"/>
            <a:ext cx="5278566" cy="1057013"/>
          </a:xfrm>
        </p:spPr>
        <p:txBody>
          <a:bodyPr>
            <a:noAutofit/>
          </a:bodyPr>
          <a:lstStyle>
            <a:lvl1pPr algn="r"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2721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560" y="1555169"/>
            <a:ext cx="7886700" cy="4351338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14" name="Заголовок 13"/>
          <p:cNvSpPr>
            <a:spLocks noGrp="1"/>
          </p:cNvSpPr>
          <p:nvPr>
            <p:ph type="title" hasCustomPrompt="1"/>
          </p:nvPr>
        </p:nvSpPr>
        <p:spPr>
          <a:xfrm>
            <a:off x="3582100" y="0"/>
            <a:ext cx="5278566" cy="1057013"/>
          </a:xfrm>
        </p:spPr>
        <p:txBody>
          <a:bodyPr>
            <a:noAutofit/>
          </a:bodyPr>
          <a:lstStyle>
            <a:lvl1pPr algn="r"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4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359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3054" y="0"/>
            <a:ext cx="5409126" cy="1081825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467" y="1490774"/>
            <a:ext cx="3886200" cy="4497902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3696" y="1490774"/>
            <a:ext cx="3886200" cy="4497902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62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9243" y="1"/>
            <a:ext cx="5768695" cy="1056068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68616"/>
            <a:ext cx="3868340" cy="82391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rgbClr val="1976D2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27153"/>
            <a:ext cx="3868340" cy="3684588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68616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1976D2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70" y="2327153"/>
            <a:ext cx="3887391" cy="3684588"/>
          </a:xfrm>
        </p:spPr>
        <p:txBody>
          <a:bodyPr/>
          <a:lstStyle>
            <a:lvl1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rgbClr val="575756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9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77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3053" y="0"/>
            <a:ext cx="5385783" cy="1081825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ЗАГОЛОВ</a:t>
            </a:r>
            <a:r>
              <a:rPr lang="en-US" dirty="0"/>
              <a:t>ОК СЛАЙДА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3"/>
          </p:nvPr>
        </p:nvSpPr>
        <p:spPr>
          <a:xfrm>
            <a:off x="216541" y="6356351"/>
            <a:ext cx="20574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77047F-CCE0-4DE6-B30E-CB813D0139E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Номер слайда 4"/>
          <p:cNvSpPr txBox="1">
            <a:spLocks/>
          </p:cNvSpPr>
          <p:nvPr userDrawn="1"/>
        </p:nvSpPr>
        <p:spPr>
          <a:xfrm>
            <a:off x="6719407" y="634296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knastu.ru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85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85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97" r:id="rId3"/>
    <p:sldLayoutId id="2147483731" r:id="rId4"/>
    <p:sldLayoutId id="2147483705" r:id="rId5"/>
    <p:sldLayoutId id="2147483686" r:id="rId6"/>
    <p:sldLayoutId id="2147483688" r:id="rId7"/>
    <p:sldLayoutId id="2147483689" r:id="rId8"/>
    <p:sldLayoutId id="2147483690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706" r:id="rId22"/>
    <p:sldLayoutId id="2147483696" r:id="rId23"/>
  </p:sldLayoutIdLst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7575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7575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7575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7575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7575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757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0" y="1530384"/>
            <a:ext cx="9144000" cy="1413474"/>
          </a:xfrm>
        </p:spPr>
        <p:txBody>
          <a:bodyPr>
            <a:noAutofit/>
          </a:bodyPr>
          <a:lstStyle/>
          <a:p>
            <a:r>
              <a:rPr lang="ru-RU" sz="3200" dirty="0"/>
              <a:t>Обеспечение безопасности систем "умный дом" с использованием компьютерного зрения и свёрточной нейронной сети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0" y="2943858"/>
            <a:ext cx="7410734" cy="1132842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2600" dirty="0"/>
              <a:t>Автор: Васильев Г. В., студент группы 5ИБ-1.</a:t>
            </a:r>
          </a:p>
          <a:p>
            <a:pPr algn="l">
              <a:spcBef>
                <a:spcPts val="0"/>
              </a:spcBef>
            </a:pPr>
            <a:r>
              <a:rPr lang="ru-RU" sz="2600" dirty="0"/>
              <a:t>Руководитель: Лошманов А. Ю., кандидат физико-математических наук, доцент.</a:t>
            </a:r>
          </a:p>
        </p:txBody>
      </p:sp>
    </p:spTree>
    <p:extLst>
      <p:ext uri="{BB962C8B-B14F-4D97-AF65-F5344CB8AC3E}">
        <p14:creationId xmlns:p14="http://schemas.microsoft.com/office/powerpoint/2010/main" val="417088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Демонстрация ПО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Защита от потока людей</a:t>
            </a:r>
            <a:endParaRPr lang="ru-RU" sz="18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109.png">
            <a:extLst>
              <a:ext uri="{FF2B5EF4-FFF2-40B4-BE49-F238E27FC236}">
                <a16:creationId xmlns:a16="http://schemas.microsoft.com/office/drawing/2014/main" id="{BEA9A13D-C552-4ADA-9AB0-F37A10AC677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879600" y="1320800"/>
            <a:ext cx="5326418" cy="4075113"/>
          </a:xfrm>
          <a:prstGeom prst="rect">
            <a:avLst/>
          </a:prstGeom>
          <a:ln/>
        </p:spPr>
      </p:pic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7C9E8059-1CE0-4928-B656-F7E49E8F70E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fld id="{F277047F-CCE0-4DE6-B30E-CB813D0139EE}" type="slidenum">
              <a:rPr lang="ru-RU" b="1" smtClean="0"/>
              <a:pPr/>
              <a:t>10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9E644D0-BB16-43EC-AE67-3B364F4E190E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43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Демонстрация ПО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Определение личности</a:t>
            </a:r>
          </a:p>
        </p:txBody>
      </p:sp>
      <p:pic>
        <p:nvPicPr>
          <p:cNvPr id="7" name="image34.png">
            <a:extLst>
              <a:ext uri="{FF2B5EF4-FFF2-40B4-BE49-F238E27FC236}">
                <a16:creationId xmlns:a16="http://schemas.microsoft.com/office/drawing/2014/main" id="{C89770BC-1C46-4FB3-BC9A-7522390179ED}"/>
              </a:ext>
            </a:extLst>
          </p:cNvPr>
          <p:cNvPicPr/>
          <p:nvPr/>
        </p:nvPicPr>
        <p:blipFill rotWithShape="1">
          <a:blip r:embed="rId3"/>
          <a:srcRect r="17995"/>
          <a:stretch/>
        </p:blipFill>
        <p:spPr bwMode="auto">
          <a:xfrm>
            <a:off x="1954212" y="1333500"/>
            <a:ext cx="5235575" cy="40624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260280A1-3958-4665-89FC-F1408E0962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fld id="{F277047F-CCE0-4DE6-B30E-CB813D0139EE}" type="slidenum">
              <a:rPr lang="ru-RU" b="1" smtClean="0"/>
              <a:pPr/>
              <a:t>11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688CFCC-D715-42D7-9B5D-4057E287E2CA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9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Демонстрация ПО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Создание </a:t>
            </a:r>
            <a:r>
              <a:rPr lang="ru-RU" sz="3200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датасета</a:t>
            </a:r>
            <a:endParaRPr lang="ru-RU" sz="32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51.png">
            <a:extLst>
              <a:ext uri="{FF2B5EF4-FFF2-40B4-BE49-F238E27FC236}">
                <a16:creationId xmlns:a16="http://schemas.microsoft.com/office/drawing/2014/main" id="{EA64BE60-6A0F-4234-BD64-3B1994D63618}"/>
              </a:ext>
            </a:extLst>
          </p:cNvPr>
          <p:cNvPicPr/>
          <p:nvPr/>
        </p:nvPicPr>
        <p:blipFill rotWithShape="1">
          <a:blip r:embed="rId3"/>
          <a:srcRect r="14204"/>
          <a:stretch/>
        </p:blipFill>
        <p:spPr bwMode="auto">
          <a:xfrm>
            <a:off x="2006600" y="1333500"/>
            <a:ext cx="5118100" cy="40624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B240828-D443-4E97-8190-85D6D6624D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fld id="{F277047F-CCE0-4DE6-B30E-CB813D0139EE}" type="slidenum">
              <a:rPr lang="ru-RU" b="1" smtClean="0"/>
              <a:pPr/>
              <a:t>12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C4271B7-6D50-47E3-95AC-25DD9D9DFCE2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25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Демонстрация ПО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AF50C2C9-3E3A-4117-A4E7-EA1832F318E3}"/>
              </a:ext>
            </a:extLst>
          </p:cNvPr>
          <p:cNvSpPr txBox="1">
            <a:spLocks/>
          </p:cNvSpPr>
          <p:nvPr/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77047F-CCE0-4DE6-B30E-CB813D0139EE}" type="slidenum">
              <a:rPr lang="ru-RU" b="1" smtClean="0">
                <a:solidFill>
                  <a:schemeClr val="bg1"/>
                </a:solidFill>
              </a:rPr>
              <a:pPr/>
              <a:t>13</a:t>
            </a:fld>
            <a:r>
              <a:rPr lang="ru-RU" b="1" dirty="0">
                <a:solidFill>
                  <a:schemeClr val="bg1"/>
                </a:solidFill>
              </a:rPr>
              <a:t>       Васильев Гордей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6E12624-496B-4DF6-AF56-01DB3DFC2030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Обеспечение безопасности систем «умный дом» с использованием компьютерного зрения и CNN">
            <a:hlinkClick r:id="" action="ppaction://media"/>
            <a:extLst>
              <a:ext uri="{FF2B5EF4-FFF2-40B4-BE49-F238E27FC236}">
                <a16:creationId xmlns:a16="http://schemas.microsoft.com/office/drawing/2014/main" id="{A1637565-2E32-4C2C-BC00-93BB0F27BCEC}"/>
              </a:ext>
            </a:extLst>
          </p:cNvPr>
          <p:cNvPicPr>
            <a:picLocks noGrp="1" noChangeAspect="1"/>
          </p:cNvPicPr>
          <p:nvPr>
            <p:ph type="media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27653"/>
            <a:ext cx="9144000" cy="5442198"/>
          </a:xfrm>
        </p:spPr>
      </p:pic>
    </p:spTree>
    <p:extLst>
      <p:ext uri="{BB962C8B-B14F-4D97-AF65-F5344CB8AC3E}">
        <p14:creationId xmlns:p14="http://schemas.microsoft.com/office/powerpoint/2010/main" val="97365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036585" y="2507874"/>
            <a:ext cx="5070829" cy="1842252"/>
          </a:xfrm>
        </p:spPr>
        <p:txBody>
          <a:bodyPr>
            <a:noAutofit/>
          </a:bodyPr>
          <a:lstStyle/>
          <a:p>
            <a:r>
              <a:rPr lang="ru-RU" sz="3200" dirty="0"/>
              <a:t>Затраты – 222 518,42 ₽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Стоимость ПО – 50 000 ₽</a:t>
            </a:r>
            <a:r>
              <a:rPr lang="en-US" sz="3200" dirty="0"/>
              <a:t>.</a:t>
            </a:r>
          </a:p>
          <a:p>
            <a:r>
              <a:rPr lang="ru-RU" sz="3200" dirty="0"/>
              <a:t>Окупаймость – 5 продаж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3582100" y="0"/>
            <a:ext cx="5278566" cy="1057013"/>
          </a:xfrm>
        </p:spPr>
        <p:txBody>
          <a:bodyPr/>
          <a:lstStyle/>
          <a:p>
            <a:pPr algn="ctr"/>
            <a:r>
              <a:rPr lang="ru-RU" sz="4000" dirty="0"/>
              <a:t>Экономика</a:t>
            </a:r>
            <a:endParaRPr lang="ru-RU" dirty="0"/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39AD5F4A-4172-4BE0-93C8-D224BB133CEB}"/>
              </a:ext>
            </a:extLst>
          </p:cNvPr>
          <p:cNvSpPr txBox="1">
            <a:spLocks/>
          </p:cNvSpPr>
          <p:nvPr/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77047F-CCE0-4DE6-B30E-CB813D0139EE}" type="slidenum">
              <a:rPr lang="ru-RU" b="1" smtClean="0">
                <a:solidFill>
                  <a:schemeClr val="bg1"/>
                </a:solidFill>
              </a:rPr>
              <a:pPr/>
              <a:t>14</a:t>
            </a:fld>
            <a:r>
              <a:rPr lang="ru-RU" b="1" dirty="0">
                <a:solidFill>
                  <a:schemeClr val="bg1"/>
                </a:solidFill>
              </a:rPr>
              <a:t>       Васильев Гордей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4800EDA-2852-4A7D-B22C-3E4848270072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5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Аналоги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0" y="4459954"/>
            <a:ext cx="4828996" cy="17796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Calibri" panose="020F0502020204030204" pitchFamily="34" charset="0"/>
              </a:rPr>
              <a:t>Терминал учета рабочего времени DAHUA DHI-ASI7213Y с распознаванием лиц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B240828-D443-4E97-8190-85D6D6624D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fld id="{F277047F-CCE0-4DE6-B30E-CB813D0139EE}" type="slidenum">
              <a:rPr lang="ru-RU" b="1" smtClean="0"/>
              <a:pPr/>
              <a:t>15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C4271B7-6D50-47E3-95AC-25DD9D9DFCE2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576EB8-91A0-4BC5-B22F-7B945D00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93" y="1356192"/>
            <a:ext cx="1806106" cy="3456719"/>
          </a:xfrm>
          <a:prstGeom prst="rect">
            <a:avLst/>
          </a:prstGeom>
        </p:spPr>
      </p:pic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47E419C9-9FEF-4A59-86BA-D9B5635B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92856"/>
              </p:ext>
            </p:extLst>
          </p:nvPr>
        </p:nvGraphicFramePr>
        <p:xfrm>
          <a:off x="5658678" y="1360662"/>
          <a:ext cx="3317897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17897">
                  <a:extLst>
                    <a:ext uri="{9D8B030D-6E8A-4147-A177-3AD203B41FA5}">
                      <a16:colId xmlns:a16="http://schemas.microsoft.com/office/drawing/2014/main" val="3613433304"/>
                    </a:ext>
                  </a:extLst>
                </a:gridCol>
              </a:tblGrid>
              <a:tr h="433844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Достоинства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79041"/>
                  </a:ext>
                </a:extLst>
              </a:tr>
              <a:tr h="759226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Аппаратное устройство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0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20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Аналоги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0" y="4551696"/>
            <a:ext cx="5584370" cy="17796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Calibri" panose="020F0502020204030204" pitchFamily="34" charset="0"/>
              </a:rPr>
              <a:t>Терминал доступа с распознаванием лиц и отпечатков пальцев </a:t>
            </a:r>
            <a:r>
              <a:rPr lang="ru-RU" dirty="0" err="1">
                <a:latin typeface="Calibri" panose="020F0502020204030204" pitchFamily="34" charset="0"/>
              </a:rPr>
              <a:t>Hikvision</a:t>
            </a:r>
            <a:r>
              <a:rPr lang="ru-RU" dirty="0">
                <a:latin typeface="Calibri" panose="020F0502020204030204" pitchFamily="34" charset="0"/>
              </a:rPr>
              <a:t> DS-K1T605E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B240828-D443-4E97-8190-85D6D6624D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fld id="{F277047F-CCE0-4DE6-B30E-CB813D0139EE}" type="slidenum">
              <a:rPr lang="ru-RU" b="1" smtClean="0"/>
              <a:pPr/>
              <a:t>16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C4271B7-6D50-47E3-95AC-25DD9D9DFCE2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47E419C9-9FEF-4A59-86BA-D9B5635B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455316"/>
              </p:ext>
            </p:extLst>
          </p:nvPr>
        </p:nvGraphicFramePr>
        <p:xfrm>
          <a:off x="5685183" y="1329918"/>
          <a:ext cx="3291392" cy="1981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91392">
                  <a:extLst>
                    <a:ext uri="{9D8B030D-6E8A-4147-A177-3AD203B41FA5}">
                      <a16:colId xmlns:a16="http://schemas.microsoft.com/office/drawing/2014/main" val="3613433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Достоинства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7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Аппаратное устройство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0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Цена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25845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AC317E-9E26-4546-9DD1-CE883043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4" y="1329918"/>
            <a:ext cx="3913533" cy="350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2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Аналоги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70982" y="4557201"/>
            <a:ext cx="4890052" cy="17796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Calibri" panose="020F0502020204030204" pitchFamily="34" charset="0"/>
              </a:rPr>
              <a:t>Программное обеспечение "Интеллект" - Распознавание до 10 лиц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B240828-D443-4E97-8190-85D6D6624D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fld id="{F277047F-CCE0-4DE6-B30E-CB813D0139EE}" type="slidenum">
              <a:rPr lang="ru-RU" b="1" smtClean="0"/>
              <a:pPr/>
              <a:t>17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C4271B7-6D50-47E3-95AC-25DD9D9DFCE2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47E419C9-9FEF-4A59-86BA-D9B5635B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224885"/>
              </p:ext>
            </p:extLst>
          </p:nvPr>
        </p:nvGraphicFramePr>
        <p:xfrm>
          <a:off x="5685182" y="1343595"/>
          <a:ext cx="3291393" cy="2926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91393">
                  <a:extLst>
                    <a:ext uri="{9D8B030D-6E8A-4147-A177-3AD203B41FA5}">
                      <a16:colId xmlns:a16="http://schemas.microsoft.com/office/drawing/2014/main" val="3530149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>
                          <a:solidFill>
                            <a:schemeClr val="bg1"/>
                          </a:solidFill>
                        </a:rPr>
                        <a:t>Недостатки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7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Ограничения по количеству лиц</a:t>
                      </a:r>
                    </a:p>
                  </a:txBody>
                  <a:tcPr>
                    <a:solidFill>
                      <a:srgbClr val="FF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0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Сложная установка</a:t>
                      </a:r>
                    </a:p>
                  </a:txBody>
                  <a:tcPr>
                    <a:solidFill>
                      <a:srgbClr val="FF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2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Требуется много оборудования</a:t>
                      </a:r>
                    </a:p>
                  </a:txBody>
                  <a:tcPr>
                    <a:solidFill>
                      <a:srgbClr val="FF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43906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2AA279-8193-4A40-8133-109AB9903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"/>
          <a:stretch/>
        </p:blipFill>
        <p:spPr>
          <a:xfrm>
            <a:off x="605790" y="1477010"/>
            <a:ext cx="382043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Аналоги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0" y="4883460"/>
            <a:ext cx="4890052" cy="116012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>
                <a:latin typeface="Calibri" panose="020F0502020204030204" pitchFamily="34" charset="0"/>
              </a:rPr>
              <a:t>Распознавание лиц «VISIONLABS»  до 1000 чел.- Модуль ПО Интеллект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B240828-D443-4E97-8190-85D6D6624D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fld id="{F277047F-CCE0-4DE6-B30E-CB813D0139EE}" type="slidenum">
              <a:rPr lang="ru-RU" b="1" smtClean="0"/>
              <a:pPr/>
              <a:t>18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C4271B7-6D50-47E3-95AC-25DD9D9DFCE2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47E419C9-9FEF-4A59-86BA-D9B5635B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44653"/>
              </p:ext>
            </p:extLst>
          </p:nvPr>
        </p:nvGraphicFramePr>
        <p:xfrm>
          <a:off x="5698435" y="1331952"/>
          <a:ext cx="3278140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78140">
                  <a:extLst>
                    <a:ext uri="{9D8B030D-6E8A-4147-A177-3AD203B41FA5}">
                      <a16:colId xmlns:a16="http://schemas.microsoft.com/office/drawing/2014/main" val="3530149916"/>
                    </a:ext>
                  </a:extLst>
                </a:gridCol>
              </a:tblGrid>
              <a:tr h="349832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Недостатки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79041"/>
                  </a:ext>
                </a:extLst>
              </a:tr>
              <a:tr h="603820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Ограничения по количеству лиц</a:t>
                      </a:r>
                    </a:p>
                  </a:txBody>
                  <a:tcPr>
                    <a:solidFill>
                      <a:srgbClr val="FF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06351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E3EE3D-CB0A-49FF-AE40-BCF3E7CD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4" y="1331952"/>
            <a:ext cx="5226606" cy="35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1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Аналоги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B240828-D443-4E97-8190-85D6D6624D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fld id="{F277047F-CCE0-4DE6-B30E-CB813D0139EE}" type="slidenum">
              <a:rPr lang="ru-RU" b="1" smtClean="0"/>
              <a:pPr/>
              <a:t>19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C4271B7-6D50-47E3-95AC-25DD9D9DFCE2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C843BA-215B-4214-8296-83423C66E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3" t="15016" r="14782" b="10871"/>
          <a:stretch/>
        </p:blipFill>
        <p:spPr>
          <a:xfrm>
            <a:off x="0" y="940904"/>
            <a:ext cx="9144000" cy="54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2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985283" y="1998265"/>
            <a:ext cx="7173433" cy="2861469"/>
          </a:xfrm>
        </p:spPr>
        <p:txBody>
          <a:bodyPr>
            <a:noAutofit/>
          </a:bodyPr>
          <a:lstStyle/>
          <a:p>
            <a:r>
              <a:rPr lang="ru-RU" sz="3200" dirty="0"/>
              <a:t>В ногу со временем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Автоматизация контроля физического доступа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Безопасность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Экономия</a:t>
            </a:r>
            <a:r>
              <a:rPr lang="en-US" sz="3200" dirty="0"/>
              <a:t>.</a:t>
            </a:r>
            <a:endParaRPr lang="ru-RU" sz="3200" dirty="0"/>
          </a:p>
        </p:txBody>
      </p:sp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3582100" y="0"/>
            <a:ext cx="5278566" cy="1057013"/>
          </a:xfrm>
        </p:spPr>
        <p:txBody>
          <a:bodyPr/>
          <a:lstStyle/>
          <a:p>
            <a:pPr algn="ctr"/>
            <a:r>
              <a:rPr lang="ru-RU" sz="4000" dirty="0"/>
              <a:t>Актуальность</a:t>
            </a:r>
            <a:endParaRPr lang="ru-RU" sz="2800" dirty="0"/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913DA022-DB64-4D3B-8CA6-99B9C84E4770}"/>
              </a:ext>
            </a:extLst>
          </p:cNvPr>
          <p:cNvSpPr txBox="1">
            <a:spLocks/>
          </p:cNvSpPr>
          <p:nvPr/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bg1"/>
                </a:solidFill>
              </a:rPr>
              <a:t> </a:t>
            </a:r>
            <a:fld id="{F277047F-CCE0-4DE6-B30E-CB813D0139EE}" type="slidenum">
              <a:rPr lang="ru-RU" b="1" smtClean="0">
                <a:solidFill>
                  <a:schemeClr val="bg1"/>
                </a:solidFill>
              </a:rPr>
              <a:pPr/>
              <a:t>2</a:t>
            </a:fld>
            <a:r>
              <a:rPr lang="ru-RU" b="1" dirty="0">
                <a:solidFill>
                  <a:schemeClr val="bg1"/>
                </a:solidFill>
              </a:rPr>
              <a:t>       Васильев Гордей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C949AFB-0532-4F5A-B504-6D310A58602F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91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Аналоги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B240828-D443-4E97-8190-85D6D6624D1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fld id="{F277047F-CCE0-4DE6-B30E-CB813D0139EE}" type="slidenum">
              <a:rPr lang="ru-RU" b="1" smtClean="0"/>
              <a:pPr/>
              <a:t>20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C4271B7-6D50-47E3-95AC-25DD9D9DFCE2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47E419C9-9FEF-4A59-86BA-D9B5635BA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054391"/>
              </p:ext>
            </p:extLst>
          </p:nvPr>
        </p:nvGraphicFramePr>
        <p:xfrm>
          <a:off x="143348" y="1750045"/>
          <a:ext cx="8857304" cy="33579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75496">
                  <a:extLst>
                    <a:ext uri="{9D8B030D-6E8A-4147-A177-3AD203B41FA5}">
                      <a16:colId xmlns:a16="http://schemas.microsoft.com/office/drawing/2014/main" val="3530149916"/>
                    </a:ext>
                  </a:extLst>
                </a:gridCol>
                <a:gridCol w="4281808">
                  <a:extLst>
                    <a:ext uri="{9D8B030D-6E8A-4147-A177-3AD203B41FA5}">
                      <a16:colId xmlns:a16="http://schemas.microsoft.com/office/drawing/2014/main" val="4282933488"/>
                    </a:ext>
                  </a:extLst>
                </a:gridCol>
              </a:tblGrid>
              <a:tr h="949989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Общие недостатки аналогов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Достоинства ПО</a:t>
                      </a:r>
                      <a:r>
                        <a:rPr lang="en-US" sz="2800" dirty="0"/>
                        <a:t> Personality Recognition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79041"/>
                  </a:ext>
                </a:extLst>
              </a:tr>
              <a:tr h="255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Неизвестно</a:t>
                      </a:r>
                    </a:p>
                  </a:txBody>
                  <a:tcPr>
                    <a:solidFill>
                      <a:srgbClr val="FF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Защита от фотографий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06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Возможна работа при несколько лиц в кадре</a:t>
                      </a:r>
                    </a:p>
                  </a:txBody>
                  <a:tcPr>
                    <a:solidFill>
                      <a:srgbClr val="FF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Определение медицинской маски на лице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901056"/>
                  </a:ext>
                </a:extLst>
              </a:tr>
              <a:tr h="1736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Цена от 52 590 – 320 000 </a:t>
                      </a:r>
                      <a:r>
                        <a:rPr lang="ru-RU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₽</a:t>
                      </a:r>
                      <a:endParaRPr lang="ru-RU" sz="28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F75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50 000 </a:t>
                      </a:r>
                      <a:r>
                        <a:rPr lang="ru-RU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₽</a:t>
                      </a:r>
                      <a:endParaRPr lang="ru-RU" sz="28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02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69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1772332" y="2275861"/>
            <a:ext cx="5599336" cy="2306277"/>
          </a:xfrm>
        </p:spPr>
        <p:txBody>
          <a:bodyPr>
            <a:normAutofit/>
          </a:bodyPr>
          <a:lstStyle/>
          <a:p>
            <a:r>
              <a:rPr lang="ru-RU" sz="3200" dirty="0"/>
              <a:t>Проведен анализ нейросетей</a:t>
            </a:r>
          </a:p>
          <a:p>
            <a:r>
              <a:rPr lang="ru-RU" sz="3200" dirty="0"/>
              <a:t>Определены проблемы</a:t>
            </a:r>
            <a:r>
              <a:rPr lang="en-US" sz="3200" dirty="0"/>
              <a:t>.</a:t>
            </a:r>
          </a:p>
          <a:p>
            <a:r>
              <a:rPr lang="ru-RU" sz="3200" dirty="0"/>
              <a:t>Создано ПО</a:t>
            </a:r>
            <a:r>
              <a:rPr lang="en-US" sz="3200" dirty="0"/>
              <a:t>.</a:t>
            </a:r>
          </a:p>
          <a:p>
            <a:r>
              <a:rPr lang="ru-RU" sz="3200" dirty="0"/>
              <a:t>Посчитана окупаймость.</a:t>
            </a:r>
          </a:p>
          <a:p>
            <a:endParaRPr lang="ru-RU" sz="2400" dirty="0"/>
          </a:p>
        </p:txBody>
      </p:sp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3582100" y="0"/>
            <a:ext cx="5278566" cy="1057013"/>
          </a:xfrm>
        </p:spPr>
        <p:txBody>
          <a:bodyPr/>
          <a:lstStyle/>
          <a:p>
            <a:pPr algn="ctr"/>
            <a:r>
              <a:rPr lang="ru-RU" sz="4000" dirty="0"/>
              <a:t>Заключение</a:t>
            </a:r>
            <a:r>
              <a:rPr lang="ru-RU" sz="3600" dirty="0"/>
              <a:t> </a:t>
            </a:r>
            <a:endParaRPr lang="ru-RU" dirty="0"/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39AD5F4A-4172-4BE0-93C8-D224BB133CEB}"/>
              </a:ext>
            </a:extLst>
          </p:cNvPr>
          <p:cNvSpPr txBox="1">
            <a:spLocks/>
          </p:cNvSpPr>
          <p:nvPr/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77047F-CCE0-4DE6-B30E-CB813D0139EE}" type="slidenum">
              <a:rPr lang="ru-RU" b="1" smtClean="0">
                <a:solidFill>
                  <a:schemeClr val="bg1"/>
                </a:solidFill>
              </a:rPr>
              <a:pPr/>
              <a:t>21</a:t>
            </a:fld>
            <a:r>
              <a:rPr lang="ru-RU" b="1" dirty="0">
                <a:solidFill>
                  <a:schemeClr val="bg1"/>
                </a:solidFill>
              </a:rPr>
              <a:t>       Васильев Гордей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4800EDA-2852-4A7D-B22C-3E4848270072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6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0" y="1057014"/>
            <a:ext cx="9144000" cy="52798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sz="100" dirty="0"/>
          </a:p>
          <a:p>
            <a:pPr marL="0" indent="0">
              <a:buNone/>
            </a:pPr>
            <a:r>
              <a:rPr lang="ru-RU" sz="3200" dirty="0"/>
              <a:t>Статьи</a:t>
            </a:r>
            <a:r>
              <a:rPr lang="ru-RU" sz="2400" dirty="0"/>
              <a:t>:</a:t>
            </a:r>
          </a:p>
          <a:p>
            <a:pPr marL="357188" lvl="1" indent="-134938">
              <a:tabLst>
                <a:tab pos="92075" algn="l"/>
              </a:tabLst>
            </a:pPr>
            <a:r>
              <a:rPr lang="ru-RU" sz="2800" dirty="0" err="1"/>
              <a:t>Лошманов</a:t>
            </a:r>
            <a:r>
              <a:rPr lang="ru-RU" sz="2800" dirty="0"/>
              <a:t> А.Ю., Васильев Г.В., Кожин И.А., Куликов А.А., Белоусов С.А. ОБЕСПЕЧЕНИЕ БЕЗОПАСНОСТИ СИСТЕМ «УМНОГО ДОМА» НА ОСНОВЕ ИСКУССТВЕННОГО ИНТЕЛЛЕКТА // Производственные технологии будущего: от создания к внедрению : материалы </a:t>
            </a:r>
            <a:r>
              <a:rPr lang="ru-RU" sz="2800" dirty="0" err="1"/>
              <a:t>Междунар</a:t>
            </a:r>
            <a:r>
              <a:rPr lang="ru-RU" sz="2800" dirty="0"/>
              <a:t>. науч.-</a:t>
            </a:r>
            <a:r>
              <a:rPr lang="ru-RU" sz="2800" dirty="0" err="1"/>
              <a:t>практ</a:t>
            </a:r>
            <a:r>
              <a:rPr lang="ru-RU" sz="2800" dirty="0"/>
              <a:t>. </a:t>
            </a:r>
            <a:r>
              <a:rPr lang="ru-RU" sz="2800" dirty="0" err="1"/>
              <a:t>конф</a:t>
            </a:r>
            <a:r>
              <a:rPr lang="ru-RU" sz="2800" dirty="0"/>
              <a:t>., Комсомольск-на-Амуре, 14 июня 2019 года / </a:t>
            </a:r>
            <a:r>
              <a:rPr lang="ru-RU" sz="2800" dirty="0" err="1"/>
              <a:t>редкол</a:t>
            </a:r>
            <a:r>
              <a:rPr lang="ru-RU" sz="2800" dirty="0"/>
              <a:t>. : С. И. Сухоруков (отв. ред.) [и др.]. – Комсомольск-на-Амуре : ФГБОУ ВО «</a:t>
            </a:r>
            <a:r>
              <a:rPr lang="ru-RU" sz="2800" dirty="0" err="1"/>
              <a:t>КнАГУ</a:t>
            </a:r>
            <a:r>
              <a:rPr lang="ru-RU" sz="2800" dirty="0"/>
              <a:t>», 2019. С. 198-202.</a:t>
            </a:r>
            <a:endParaRPr lang="en-US" sz="2800" dirty="0"/>
          </a:p>
          <a:p>
            <a:pPr marL="357188" lvl="1" indent="-134938">
              <a:tabLst>
                <a:tab pos="92075" algn="l"/>
              </a:tabLst>
            </a:pPr>
            <a:r>
              <a:rPr lang="ru-RU" sz="2800" dirty="0"/>
              <a:t>Васильев Г.В. «ОПРЕДЕЛЕНИЕ ЖИЗНИ» С ПОМОЩЬЮ МАШИННОГО ЗРЕНИЯ // III Всероссийская национальная научная конференция молодых учёных «МОЛОДЁЖЬ И НАУКА: АКТУАЛЬНЫЕ ПРОБЛЕМЫ ФУНДАМЕНТАЛЬНЫХ И ПРИКЛАДНЫХ ИССЛЕДОВАНИЙ». Принята к публикации.</a:t>
            </a:r>
            <a:endParaRPr lang="ru-RU" sz="2000" dirty="0"/>
          </a:p>
        </p:txBody>
      </p:sp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3582100" y="0"/>
            <a:ext cx="5278566" cy="1057013"/>
          </a:xfrm>
        </p:spPr>
        <p:txBody>
          <a:bodyPr/>
          <a:lstStyle/>
          <a:p>
            <a:pPr algn="ctr"/>
            <a:r>
              <a:rPr lang="ru-RU" sz="4000" dirty="0"/>
              <a:t>Апробация работы 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1D605CA-4725-4E99-80B9-325A05223192}"/>
              </a:ext>
            </a:extLst>
          </p:cNvPr>
          <p:cNvSpPr txBox="1">
            <a:spLocks/>
          </p:cNvSpPr>
          <p:nvPr/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77047F-CCE0-4DE6-B30E-CB813D0139EE}" type="slidenum">
              <a:rPr lang="ru-RU" b="1" smtClean="0">
                <a:solidFill>
                  <a:schemeClr val="bg1"/>
                </a:solidFill>
              </a:rPr>
              <a:pPr/>
              <a:t>22</a:t>
            </a:fld>
            <a:r>
              <a:rPr lang="ru-RU" b="1" dirty="0">
                <a:solidFill>
                  <a:schemeClr val="bg1"/>
                </a:solidFill>
              </a:rPr>
              <a:t>       Васильев Гордей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13E2CA1-1F50-41A2-9E0B-D2D3A9C2C52D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1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0" y="2152115"/>
            <a:ext cx="9144000" cy="25537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00" dirty="0"/>
          </a:p>
          <a:p>
            <a:pPr marL="0" indent="0">
              <a:buNone/>
            </a:pPr>
            <a:r>
              <a:rPr lang="ru-RU" sz="3200" dirty="0"/>
              <a:t>Свидетельства о государственной регистрации программы для ЭВМ</a:t>
            </a:r>
            <a:r>
              <a:rPr lang="ru-RU" dirty="0"/>
              <a:t>:</a:t>
            </a:r>
          </a:p>
          <a:p>
            <a:pPr lvl="1"/>
            <a:r>
              <a:rPr lang="en-US" sz="2800" dirty="0"/>
              <a:t>Artificial intelligence training</a:t>
            </a:r>
            <a:r>
              <a:rPr lang="ru-RU" sz="2800" dirty="0"/>
              <a:t> (№ 2019661243)</a:t>
            </a:r>
          </a:p>
          <a:p>
            <a:pPr lvl="1"/>
            <a:r>
              <a:rPr lang="en-US" sz="2800" dirty="0"/>
              <a:t>Face recognition</a:t>
            </a:r>
            <a:r>
              <a:rPr lang="ru-RU" sz="2800" dirty="0"/>
              <a:t> (№ 2019661171)</a:t>
            </a:r>
          </a:p>
          <a:p>
            <a:pPr lvl="1"/>
            <a:r>
              <a:rPr lang="en-US" sz="2800" dirty="0"/>
              <a:t>Smart House</a:t>
            </a:r>
            <a:r>
              <a:rPr lang="ru-RU" sz="2800" dirty="0"/>
              <a:t> (№ 2019661824)</a:t>
            </a:r>
          </a:p>
          <a:p>
            <a:pPr marL="457200" lvl="1" indent="0">
              <a:buNone/>
              <a:tabLst>
                <a:tab pos="92075" algn="l"/>
              </a:tabLst>
            </a:pPr>
            <a:endParaRPr lang="ru-RU" sz="2000" dirty="0"/>
          </a:p>
          <a:p>
            <a:pPr lvl="1"/>
            <a:endParaRPr lang="ru-RU" sz="2000" dirty="0"/>
          </a:p>
        </p:txBody>
      </p:sp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3582100" y="0"/>
            <a:ext cx="5278566" cy="1057013"/>
          </a:xfrm>
        </p:spPr>
        <p:txBody>
          <a:bodyPr/>
          <a:lstStyle/>
          <a:p>
            <a:pPr algn="ctr"/>
            <a:r>
              <a:rPr lang="ru-RU" sz="4000" dirty="0"/>
              <a:t>Апробация работы 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1D605CA-4725-4E99-80B9-325A05223192}"/>
              </a:ext>
            </a:extLst>
          </p:cNvPr>
          <p:cNvSpPr txBox="1">
            <a:spLocks/>
          </p:cNvSpPr>
          <p:nvPr/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277047F-CCE0-4DE6-B30E-CB813D0139EE}" type="slidenum">
              <a:rPr lang="ru-RU" b="1" smtClean="0">
                <a:solidFill>
                  <a:schemeClr val="bg1"/>
                </a:solidFill>
              </a:rPr>
              <a:pPr/>
              <a:t>23</a:t>
            </a:fld>
            <a:r>
              <a:rPr lang="ru-RU" b="1" dirty="0">
                <a:solidFill>
                  <a:schemeClr val="bg1"/>
                </a:solidFill>
              </a:rPr>
              <a:t>       Васильев Гордей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13E2CA1-1F50-41A2-9E0B-D2D3A9C2C52D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9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8D7586C-4C08-4707-95DA-34E3636DB2EC}"/>
              </a:ext>
            </a:extLst>
          </p:cNvPr>
          <p:cNvSpPr/>
          <p:nvPr/>
        </p:nvSpPr>
        <p:spPr>
          <a:xfrm>
            <a:off x="6888480" y="6395720"/>
            <a:ext cx="391160" cy="307777"/>
          </a:xfrm>
          <a:prstGeom prst="rect">
            <a:avLst/>
          </a:prstGeom>
          <a:solidFill>
            <a:srgbClr val="1976D3"/>
          </a:solidFill>
          <a:ln>
            <a:solidFill>
              <a:srgbClr val="197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706436" y="207380"/>
            <a:ext cx="609282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Россия, 681013, Хабаровский край,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г. Комсомольск-на-Амуре, проспект Ленина, 27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403398" y="927460"/>
            <a:ext cx="6792813" cy="360040"/>
            <a:chOff x="607592" y="980728"/>
            <a:chExt cx="6792813" cy="3600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838623" y="980728"/>
              <a:ext cx="18722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>
                  <a:solidFill>
                    <a:schemeClr val="bg1"/>
                  </a:solidFill>
                </a:rPr>
                <a:t>+7 (4217) 53-23-04</a:t>
              </a: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3133823" y="1002214"/>
              <a:ext cx="16652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office@knastu.ru</a:t>
              </a: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5159102" y="980728"/>
              <a:ext cx="224130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http://knastu.ru</a:t>
              </a:r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2" y="1016244"/>
              <a:ext cx="231029" cy="231029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188" y="1016245"/>
              <a:ext cx="283690" cy="25251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878" y="991550"/>
              <a:ext cx="280416" cy="280416"/>
            </a:xfrm>
            <a:prstGeom prst="rect">
              <a:avLst/>
            </a:prstGeom>
          </p:spPr>
        </p:pic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4" y="344607"/>
            <a:ext cx="238888" cy="310320"/>
          </a:xfrm>
          <a:prstGeom prst="rect">
            <a:avLst/>
          </a:prstGeom>
        </p:spPr>
      </p:pic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C84C5136-0A34-4794-A4ED-20993BA12DC9}"/>
              </a:ext>
            </a:extLst>
          </p:cNvPr>
          <p:cNvSpPr txBox="1">
            <a:spLocks/>
          </p:cNvSpPr>
          <p:nvPr/>
        </p:nvSpPr>
        <p:spPr>
          <a:xfrm>
            <a:off x="2004726" y="1710944"/>
            <a:ext cx="5134547" cy="5847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7575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Спасибо за внимание!</a:t>
            </a:r>
          </a:p>
        </p:txBody>
      </p:sp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16D53D82-7913-49B3-BEB2-5B1C7FFD2EC2}"/>
              </a:ext>
            </a:extLst>
          </p:cNvPr>
          <p:cNvSpPr txBox="1">
            <a:spLocks/>
          </p:cNvSpPr>
          <p:nvPr/>
        </p:nvSpPr>
        <p:spPr>
          <a:xfrm>
            <a:off x="744386" y="2722263"/>
            <a:ext cx="7700964" cy="1413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dirty="0"/>
              <a:t>Автор: Васильев Г. В., студент группы 5ИБ-1.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/>
              <a:t>Руководитель: Лошманов Антон Юрьевич, кандидат физико-математических наук, доцент.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05427-A214-4375-8886-91A35AB0E131}"/>
              </a:ext>
            </a:extLst>
          </p:cNvPr>
          <p:cNvSpPr txBox="1"/>
          <p:nvPr/>
        </p:nvSpPr>
        <p:spPr>
          <a:xfrm>
            <a:off x="6799261" y="6448779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3FDFE"/>
                </a:solidFill>
              </a:rPr>
              <a:t>2020</a:t>
            </a:r>
            <a:endParaRPr lang="ru-RU" sz="1300" dirty="0">
              <a:solidFill>
                <a:srgbClr val="F3FD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8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211775" y="1618763"/>
            <a:ext cx="8720450" cy="3620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Цель работы – разработать ПО, которое будет контролировать физический доступ к информации или собственности</a:t>
            </a:r>
            <a:r>
              <a:rPr lang="en-US" sz="3200" dirty="0"/>
              <a:t>.</a:t>
            </a:r>
            <a:endParaRPr lang="ru-RU" sz="3200" dirty="0"/>
          </a:p>
          <a:p>
            <a:pPr marL="0" indent="0">
              <a:buNone/>
            </a:pPr>
            <a:endParaRPr lang="ru-RU" sz="100" dirty="0"/>
          </a:p>
          <a:p>
            <a:pPr marL="0" indent="0">
              <a:buNone/>
            </a:pPr>
            <a:r>
              <a:rPr lang="ru-RU" sz="3200" dirty="0"/>
              <a:t>Задачи работы:</a:t>
            </a:r>
            <a:endParaRPr lang="ru-RU" sz="2800" dirty="0"/>
          </a:p>
          <a:p>
            <a:pPr lvl="1"/>
            <a:r>
              <a:rPr lang="ru-RU" sz="2800" dirty="0"/>
              <a:t>Определить проблемы</a:t>
            </a:r>
            <a:r>
              <a:rPr lang="en-US" sz="2800" dirty="0"/>
              <a:t>.</a:t>
            </a:r>
            <a:endParaRPr lang="ru-RU" sz="2800" dirty="0"/>
          </a:p>
          <a:p>
            <a:pPr lvl="1">
              <a:tabLst>
                <a:tab pos="92075" algn="l"/>
              </a:tabLst>
            </a:pPr>
            <a:r>
              <a:rPr lang="ru-RU" sz="2800" dirty="0"/>
              <a:t>Предложить авторское программное обеспечение</a:t>
            </a:r>
            <a:r>
              <a:rPr lang="en-US" sz="2800" dirty="0"/>
              <a:t>.</a:t>
            </a:r>
            <a:endParaRPr lang="ru-RU" sz="2800" dirty="0"/>
          </a:p>
          <a:p>
            <a:pPr lvl="1">
              <a:tabLst>
                <a:tab pos="92075" algn="l"/>
              </a:tabLst>
            </a:pPr>
            <a:r>
              <a:rPr lang="ru-RU" sz="2800" dirty="0"/>
              <a:t>Выполнить экономический расчёт.</a:t>
            </a:r>
          </a:p>
          <a:p>
            <a:pPr lvl="1"/>
            <a:endParaRPr lang="ru-RU" sz="2000" dirty="0"/>
          </a:p>
        </p:txBody>
      </p:sp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3582100" y="0"/>
            <a:ext cx="5278566" cy="1057013"/>
          </a:xfrm>
        </p:spPr>
        <p:txBody>
          <a:bodyPr/>
          <a:lstStyle/>
          <a:p>
            <a:pPr algn="ctr"/>
            <a:r>
              <a:rPr lang="ru-RU" sz="4000" dirty="0"/>
              <a:t>Цель и задачи</a:t>
            </a:r>
            <a:endParaRPr lang="ru-RU" sz="2800" dirty="0"/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1D605CA-4725-4E99-80B9-325A05223192}"/>
              </a:ext>
            </a:extLst>
          </p:cNvPr>
          <p:cNvSpPr txBox="1">
            <a:spLocks/>
          </p:cNvSpPr>
          <p:nvPr/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bg1"/>
                </a:solidFill>
              </a:rPr>
              <a:t> </a:t>
            </a:r>
            <a:fld id="{F277047F-CCE0-4DE6-B30E-CB813D0139EE}" type="slidenum">
              <a:rPr lang="ru-RU" b="1" smtClean="0">
                <a:solidFill>
                  <a:schemeClr val="bg1"/>
                </a:solidFill>
              </a:rPr>
              <a:pPr/>
              <a:t>3</a:t>
            </a:fld>
            <a:r>
              <a:rPr lang="ru-RU" b="1" dirty="0">
                <a:solidFill>
                  <a:schemeClr val="bg1"/>
                </a:solidFill>
              </a:rPr>
              <a:t>       Васильев Гордей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13E2CA1-1F50-41A2-9E0B-D2D3A9C2C52D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87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к сократить размер нейросети на 10-20% и не проиграть в точности">
            <a:extLst>
              <a:ext uri="{FF2B5EF4-FFF2-40B4-BE49-F238E27FC236}">
                <a16:creationId xmlns:a16="http://schemas.microsoft.com/office/drawing/2014/main" id="{DBA47A47-3DC8-4BA7-9418-E4168B416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0"/>
          <a:stretch/>
        </p:blipFill>
        <p:spPr bwMode="auto">
          <a:xfrm>
            <a:off x="216540" y="1244599"/>
            <a:ext cx="8655050" cy="488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Нейросеть</a:t>
            </a:r>
            <a:endParaRPr lang="ru-RU" sz="280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Нейронная сеть с прямой связью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r>
              <a:rPr lang="ru-RU" b="1" dirty="0"/>
              <a:t> </a:t>
            </a:r>
            <a:fld id="{F277047F-CCE0-4DE6-B30E-CB813D0139EE}" type="slidenum">
              <a:rPr lang="ru-RU" b="1" smtClean="0"/>
              <a:pPr/>
              <a:t>4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0D8CB37-3FC6-4697-AE88-979B75BC28A1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01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136900" y="0"/>
            <a:ext cx="6007100" cy="1056069"/>
          </a:xfrm>
        </p:spPr>
        <p:txBody>
          <a:bodyPr>
            <a:noAutofit/>
          </a:bodyPr>
          <a:lstStyle/>
          <a:p>
            <a:pPr algn="ctr"/>
            <a:r>
              <a:rPr lang="ru-RU" sz="4000" dirty="0"/>
              <a:t>Процесс работы нейросети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</a:rPr>
              <a:t>Процесс работы нейросети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4FDF0699-0412-4DF3-8D45-E2E58AB4C6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r>
              <a:rPr lang="ru-RU" b="1" dirty="0"/>
              <a:t> </a:t>
            </a:r>
            <a:fld id="{F277047F-CCE0-4DE6-B30E-CB813D0139EE}" type="slidenum">
              <a:rPr lang="ru-RU" b="1" smtClean="0"/>
              <a:pPr/>
              <a:t>5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F7DFD62-1860-4B32-B24E-F49FA5217A64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8D22C0-CE82-4F64-A792-B742004D6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72" r="23226" b="32004"/>
          <a:stretch/>
        </p:blipFill>
        <p:spPr>
          <a:xfrm>
            <a:off x="0" y="1323906"/>
            <a:ext cx="3355298" cy="32343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F3A2DB-47B1-4F2C-8EDA-1A28ED942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3" t="70315"/>
          <a:stretch/>
        </p:blipFill>
        <p:spPr>
          <a:xfrm>
            <a:off x="2142699" y="3780429"/>
            <a:ext cx="6745217" cy="16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1377573" y="2303515"/>
            <a:ext cx="6388854" cy="2250969"/>
          </a:xfrm>
        </p:spPr>
        <p:txBody>
          <a:bodyPr>
            <a:normAutofit/>
          </a:bodyPr>
          <a:lstStyle/>
          <a:p>
            <a:r>
              <a:rPr lang="ru-RU" sz="3200" dirty="0"/>
              <a:t>Угроза доступа к информации или собственности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Многослойный персептрон</a:t>
            </a:r>
            <a:r>
              <a:rPr lang="en-US" sz="3200" dirty="0"/>
              <a:t>.</a:t>
            </a:r>
            <a:endParaRPr lang="ru-RU" sz="3200" dirty="0"/>
          </a:p>
          <a:p>
            <a:r>
              <a:rPr lang="ru-RU" sz="3200" dirty="0"/>
              <a:t>Фотографии</a:t>
            </a:r>
            <a:r>
              <a:rPr lang="en-US" sz="3200" dirty="0"/>
              <a:t>.</a:t>
            </a:r>
            <a:endParaRPr lang="ru-RU" sz="3200" dirty="0"/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3582100" y="0"/>
            <a:ext cx="5278566" cy="1057013"/>
          </a:xfrm>
        </p:spPr>
        <p:txBody>
          <a:bodyPr/>
          <a:lstStyle/>
          <a:p>
            <a:pPr algn="ctr"/>
            <a:r>
              <a:rPr lang="ru-RU" sz="4000" dirty="0"/>
              <a:t>Проблемы</a:t>
            </a:r>
            <a:endParaRPr lang="ru-RU" sz="1800" dirty="0"/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D30DB120-A657-4E1F-8A4D-D86073CAADAA}"/>
              </a:ext>
            </a:extLst>
          </p:cNvPr>
          <p:cNvSpPr txBox="1">
            <a:spLocks/>
          </p:cNvSpPr>
          <p:nvPr/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bg1"/>
                </a:solidFill>
              </a:rPr>
              <a:t> </a:t>
            </a:r>
            <a:fld id="{F277047F-CCE0-4DE6-B30E-CB813D0139EE}" type="slidenum">
              <a:rPr lang="ru-RU" b="1" smtClean="0">
                <a:solidFill>
                  <a:schemeClr val="bg1"/>
                </a:solidFill>
              </a:rPr>
              <a:pPr/>
              <a:t>6</a:t>
            </a:fld>
            <a:r>
              <a:rPr lang="ru-RU" b="1" dirty="0">
                <a:solidFill>
                  <a:schemeClr val="bg1"/>
                </a:solidFill>
              </a:rPr>
              <a:t>       Васильев Гордей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1C88066-EC44-4835-BF6B-9792C5388869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79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Пример уязвимости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tx1">
                    <a:lumMod val="50000"/>
                  </a:schemeClr>
                </a:solidFill>
              </a:rPr>
              <a:t>Пример уязвимости</a:t>
            </a:r>
            <a:endParaRPr lang="ru-RU" sz="32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112.png">
            <a:extLst>
              <a:ext uri="{FF2B5EF4-FFF2-40B4-BE49-F238E27FC236}">
                <a16:creationId xmlns:a16="http://schemas.microsoft.com/office/drawing/2014/main" id="{06E4596C-B39F-4D1E-A14F-7BE41ACB1D4D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/>
          <a:srcRect t="20855" b="20855"/>
          <a:stretch/>
        </p:blipFill>
        <p:spPr bwMode="auto"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DF05D6B4-68DE-405F-8BF3-1B2A7FE25B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r>
              <a:rPr lang="ru-RU" b="1" dirty="0"/>
              <a:t> </a:t>
            </a:r>
            <a:fld id="{F277047F-CCE0-4DE6-B30E-CB813D0139EE}" type="slidenum">
              <a:rPr lang="ru-RU" b="1" smtClean="0"/>
              <a:pPr/>
              <a:t>7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56324E8-F83C-4AAA-8E87-50CA173539A1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89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Определение личности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tx1">
                    <a:lumMod val="50000"/>
                  </a:schemeClr>
                </a:solidFill>
              </a:rPr>
              <a:t>Определение личности</a:t>
            </a:r>
            <a:endParaRPr lang="ru-RU" sz="32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45.png">
            <a:extLst>
              <a:ext uri="{FF2B5EF4-FFF2-40B4-BE49-F238E27FC236}">
                <a16:creationId xmlns:a16="http://schemas.microsoft.com/office/drawing/2014/main" id="{94952767-CE47-4F15-95D7-C85A2D604AB0}"/>
              </a:ext>
            </a:extLst>
          </p:cNvPr>
          <p:cNvPicPr/>
          <p:nvPr/>
        </p:nvPicPr>
        <p:blipFill rotWithShape="1">
          <a:blip r:embed="rId3"/>
          <a:srcRect b="12353"/>
          <a:stretch/>
        </p:blipFill>
        <p:spPr bwMode="auto">
          <a:xfrm>
            <a:off x="1676400" y="1320801"/>
            <a:ext cx="5778500" cy="40751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A67748C1-AA9E-40EB-A1DB-9058149A4E7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r>
              <a:rPr lang="ru-RU" b="1" dirty="0"/>
              <a:t> </a:t>
            </a:r>
            <a:fld id="{F277047F-CCE0-4DE6-B30E-CB813D0139EE}" type="slidenum">
              <a:rPr lang="ru-RU" b="1" smtClean="0"/>
              <a:pPr/>
              <a:t>8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F7C44AF-D553-4331-B931-E0D99D515B3D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21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Защита от фотографий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tx1">
                    <a:lumMod val="50000"/>
                  </a:schemeClr>
                </a:solidFill>
              </a:rPr>
              <a:t>Защита от фотографий</a:t>
            </a:r>
            <a:endParaRPr lang="ru-RU" sz="320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4.png">
            <a:extLst>
              <a:ext uri="{FF2B5EF4-FFF2-40B4-BE49-F238E27FC236}">
                <a16:creationId xmlns:a16="http://schemas.microsoft.com/office/drawing/2014/main" id="{3B3F0D55-FF0A-455D-AD9A-468029DF48DF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rcRect t="16713" b="16713"/>
          <a:stretch>
            <a:fillRect/>
          </a:stretch>
        </p:blipFill>
        <p:spPr>
          <a:xfrm>
            <a:off x="822325" y="1371600"/>
            <a:ext cx="7486650" cy="4024313"/>
          </a:xfrm>
          <a:prstGeom prst="rect">
            <a:avLst/>
          </a:prstGeom>
          <a:ln/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8349A46C-6160-4BF6-AC70-0690336F1A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16540" y="6375400"/>
            <a:ext cx="3034659" cy="404799"/>
          </a:xfrm>
          <a:prstGeom prst="rect">
            <a:avLst/>
          </a:prstGeom>
        </p:spPr>
        <p:txBody>
          <a:bodyPr/>
          <a:lstStyle/>
          <a:p>
            <a:r>
              <a:rPr lang="ru-RU" b="1" dirty="0"/>
              <a:t> </a:t>
            </a:r>
            <a:fld id="{F277047F-CCE0-4DE6-B30E-CB813D0139EE}" type="slidenum">
              <a:rPr lang="ru-RU" b="1" smtClean="0"/>
              <a:pPr/>
              <a:t>9</a:t>
            </a:fld>
            <a:r>
              <a:rPr lang="ru-RU" b="1" dirty="0"/>
              <a:t>       Васильев Гордей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4E5314C5-74AA-44EF-B990-887FB045AA6E}"/>
              </a:ext>
            </a:extLst>
          </p:cNvPr>
          <p:cNvSpPr/>
          <p:nvPr/>
        </p:nvSpPr>
        <p:spPr>
          <a:xfrm>
            <a:off x="244475" y="6408420"/>
            <a:ext cx="361315" cy="3332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6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 advClick="0">
        <p:fade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c9883cbd4ce41f9b56683324962fdc73dc989d5b"/>
</p:tagLst>
</file>

<file path=ppt/theme/theme1.xml><?xml version="1.0" encoding="utf-8"?>
<a:theme xmlns:a="http://schemas.openxmlformats.org/drawingml/2006/main" name="Тема Office">
  <a:themeElements>
    <a:clrScheme name="КнАГУ">
      <a:dk1>
        <a:srgbClr val="575756"/>
      </a:dk1>
      <a:lt1>
        <a:srgbClr val="FFFFFF"/>
      </a:lt1>
      <a:dk2>
        <a:srgbClr val="1976D2"/>
      </a:dk2>
      <a:lt2>
        <a:srgbClr val="FFFFFF"/>
      </a:lt2>
      <a:accent1>
        <a:srgbClr val="33CC33"/>
      </a:accent1>
      <a:accent2>
        <a:srgbClr val="0D47A1"/>
      </a:accent2>
      <a:accent3>
        <a:srgbClr val="009640"/>
      </a:accent3>
      <a:accent4>
        <a:srgbClr val="EDEDED"/>
      </a:accent4>
      <a:accent5>
        <a:srgbClr val="9D9D9C"/>
      </a:accent5>
      <a:accent6>
        <a:srgbClr val="575756"/>
      </a:accent6>
      <a:hlink>
        <a:srgbClr val="0D47A1"/>
      </a:hlink>
      <a:folHlink>
        <a:srgbClr val="009640"/>
      </a:folHlink>
    </a:clrScheme>
    <a:fontScheme name="КнАГУ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26555</TotalTime>
  <Words>1207</Words>
  <Application>Microsoft Office PowerPoint</Application>
  <PresentationFormat>Экран (4:3)</PresentationFormat>
  <Paragraphs>230</Paragraphs>
  <Slides>24</Slides>
  <Notes>24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7" baseType="lpstr">
      <vt:lpstr>Arial</vt:lpstr>
      <vt:lpstr>Calibri</vt:lpstr>
      <vt:lpstr>Тема Office</vt:lpstr>
      <vt:lpstr>Обеспечение безопасности систем "умный дом" с использованием компьютерного зрения и свёрточной нейронной сети</vt:lpstr>
      <vt:lpstr>Актуальность</vt:lpstr>
      <vt:lpstr>Цель и задачи</vt:lpstr>
      <vt:lpstr>Нейросеть</vt:lpstr>
      <vt:lpstr>Процесс работы нейросети</vt:lpstr>
      <vt:lpstr>Проблемы</vt:lpstr>
      <vt:lpstr>Пример уязвимости</vt:lpstr>
      <vt:lpstr>Определение личности</vt:lpstr>
      <vt:lpstr>Защита от фотографий</vt:lpstr>
      <vt:lpstr>Демонстрация ПО</vt:lpstr>
      <vt:lpstr>Демонстрация ПО</vt:lpstr>
      <vt:lpstr>Демонстрация ПО</vt:lpstr>
      <vt:lpstr>Демонстрация ПО</vt:lpstr>
      <vt:lpstr>Экономика</vt:lpstr>
      <vt:lpstr>Аналоги</vt:lpstr>
      <vt:lpstr>Аналоги</vt:lpstr>
      <vt:lpstr>Аналоги</vt:lpstr>
      <vt:lpstr>Аналоги</vt:lpstr>
      <vt:lpstr>Аналоги</vt:lpstr>
      <vt:lpstr>Аналоги</vt:lpstr>
      <vt:lpstr>Заключение </vt:lpstr>
      <vt:lpstr>Апробация работы </vt:lpstr>
      <vt:lpstr>Апробация работы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Гордей Васильев</cp:lastModifiedBy>
  <cp:revision>411</cp:revision>
  <dcterms:created xsi:type="dcterms:W3CDTF">2015-07-01T11:32:27Z</dcterms:created>
  <dcterms:modified xsi:type="dcterms:W3CDTF">2020-09-07T09:04:11Z</dcterms:modified>
</cp:coreProperties>
</file>